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1"/>
  </p:notesMasterIdLst>
  <p:sldIdLst>
    <p:sldId id="263" r:id="rId5"/>
    <p:sldId id="258" r:id="rId6"/>
    <p:sldId id="259" r:id="rId7"/>
    <p:sldId id="260" r:id="rId8"/>
    <p:sldId id="261" r:id="rId9"/>
    <p:sldId id="262" r:id="rId10"/>
  </p:sldIdLst>
  <p:sldSz cx="9144000" cy="5143500" type="screen16x9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23" roundtripDataSignature="AMtx7mjgVtWfAxJST2Wgb6bsDL6Oavw3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4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9034" autoAdjust="0"/>
    <p:restoredTop sz="94387"/>
  </p:normalViewPr>
  <p:slideViewPr>
    <p:cSldViewPr snapToGrid="0" snapToObjects="1">
      <p:cViewPr varScale="1">
        <p:scale>
          <a:sx n="67" d="100"/>
          <a:sy n="67" d="100"/>
        </p:scale>
        <p:origin x="12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23" Type="http://customschemas.google.com/relationships/presentationmetadata" Target="metadata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43343" cy="467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8132" y="0"/>
            <a:ext cx="3043343" cy="467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42030"/>
            <a:ext cx="3043343" cy="467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0" tIns="46650" rIns="93300" bIns="46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965455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/>
              <a:t>Speaker: Michelle</a:t>
            </a: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7978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192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81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836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7259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7:notes"/>
          <p:cNvSpPr txBox="1">
            <a:spLocks noGrp="1"/>
          </p:cNvSpPr>
          <p:nvPr>
            <p:ph type="body" idx="1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spcFirstLastPara="1" wrap="square" lIns="93300" tIns="46650" rIns="93300" bIns="466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21" name="Google Shape;22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6238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rgbClr val="003A5D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 txBox="1">
            <a:spLocks noGrp="1"/>
          </p:cNvSpPr>
          <p:nvPr>
            <p:ph type="title"/>
          </p:nvPr>
        </p:nvSpPr>
        <p:spPr>
          <a:xfrm>
            <a:off x="1196788" y="1144241"/>
            <a:ext cx="6886508" cy="497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body" idx="1"/>
          </p:nvPr>
        </p:nvSpPr>
        <p:spPr>
          <a:xfrm>
            <a:off x="1196788" y="1865378"/>
            <a:ext cx="6886508" cy="291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0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98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100"/>
              <a:buChar char="•"/>
              <a:defRPr sz="11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952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050"/>
              <a:buChar char="•"/>
              <a:defRPr sz="10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952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lt1"/>
              </a:buClr>
              <a:buSzPts val="1050"/>
              <a:buChar char="•"/>
              <a:defRPr sz="10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dt" idx="10"/>
          </p:nvPr>
        </p:nvSpPr>
        <p:spPr>
          <a:xfrm>
            <a:off x="628650" y="527018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ftr" idx="11"/>
          </p:nvPr>
        </p:nvSpPr>
        <p:spPr>
          <a:xfrm>
            <a:off x="3028950" y="527018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6457950" y="527018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1" name="Google Shape;41;p21"/>
          <p:cNvPicPr preferRelativeResize="0"/>
          <p:nvPr/>
        </p:nvPicPr>
        <p:blipFill rotWithShape="1">
          <a:blip r:embed="rId2">
            <a:alphaModFix/>
          </a:blip>
          <a:srcRect t="64836" b="30016"/>
          <a:stretch/>
        </p:blipFill>
        <p:spPr>
          <a:xfrm>
            <a:off x="0" y="945712"/>
            <a:ext cx="8083296" cy="58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99993" y="797016"/>
            <a:ext cx="1173314" cy="681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–Speakers Name and title">
  <p:cSld name="Title–Speakers Name and title">
    <p:bg>
      <p:bgPr>
        <a:solidFill>
          <a:srgbClr val="003A5D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3"/>
          <p:cNvSpPr txBox="1">
            <a:spLocks noGrp="1"/>
          </p:cNvSpPr>
          <p:nvPr>
            <p:ph type="ctrTitle"/>
          </p:nvPr>
        </p:nvSpPr>
        <p:spPr>
          <a:xfrm>
            <a:off x="960120" y="2524421"/>
            <a:ext cx="7223760" cy="487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ubTitle" idx="1"/>
          </p:nvPr>
        </p:nvSpPr>
        <p:spPr>
          <a:xfrm>
            <a:off x="960120" y="3081337"/>
            <a:ext cx="7223760" cy="420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dt" idx="10"/>
          </p:nvPr>
        </p:nvSpPr>
        <p:spPr>
          <a:xfrm>
            <a:off x="628650" y="571072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ftr" idx="11"/>
          </p:nvPr>
        </p:nvSpPr>
        <p:spPr>
          <a:xfrm>
            <a:off x="3028950" y="571072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sldNum" idx="12"/>
          </p:nvPr>
        </p:nvSpPr>
        <p:spPr>
          <a:xfrm>
            <a:off x="6457950" y="571072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7" name="Google Shape;57;p23"/>
          <p:cNvPicPr preferRelativeResize="0"/>
          <p:nvPr/>
        </p:nvPicPr>
        <p:blipFill rotWithShape="1">
          <a:blip r:embed="rId2">
            <a:alphaModFix/>
          </a:blip>
          <a:srcRect t="4211" b="7709"/>
          <a:stretch/>
        </p:blipFill>
        <p:spPr>
          <a:xfrm>
            <a:off x="2" y="-6737"/>
            <a:ext cx="8083309" cy="1413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23"/>
          <p:cNvPicPr preferRelativeResize="0"/>
          <p:nvPr/>
        </p:nvPicPr>
        <p:blipFill rotWithShape="1">
          <a:blip r:embed="rId3">
            <a:alphaModFix/>
          </a:blip>
          <a:srcRect t="64836" b="30016"/>
          <a:stretch/>
        </p:blipFill>
        <p:spPr>
          <a:xfrm>
            <a:off x="0" y="1407211"/>
            <a:ext cx="8083296" cy="58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70064" y="3880279"/>
            <a:ext cx="713232" cy="713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911096" y="1615215"/>
            <a:ext cx="6172200" cy="3582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1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2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3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4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5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6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7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8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9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003A5D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5" name="Google Shape;65;p24"/>
          <p:cNvPicPr preferRelativeResize="0"/>
          <p:nvPr/>
        </p:nvPicPr>
        <p:blipFill rotWithShape="1">
          <a:blip r:embed="rId2">
            <a:alphaModFix/>
          </a:blip>
          <a:srcRect t="64836" b="30016"/>
          <a:stretch/>
        </p:blipFill>
        <p:spPr>
          <a:xfrm>
            <a:off x="0" y="945712"/>
            <a:ext cx="8083296" cy="58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0323" y="797016"/>
            <a:ext cx="1173314" cy="681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–white background">
  <p:cSld name="Title–white background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5"/>
          <p:cNvSpPr txBox="1">
            <a:spLocks noGrp="1"/>
          </p:cNvSpPr>
          <p:nvPr>
            <p:ph type="ctrTitle"/>
          </p:nvPr>
        </p:nvSpPr>
        <p:spPr>
          <a:xfrm>
            <a:off x="960120" y="2070500"/>
            <a:ext cx="7223760" cy="77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5D"/>
              </a:buClr>
              <a:buSzPts val="4000"/>
              <a:buFont typeface="Arial"/>
              <a:buNone/>
              <a:defRPr sz="4000" b="1">
                <a:solidFill>
                  <a:srgbClr val="003A5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subTitle" idx="1"/>
          </p:nvPr>
        </p:nvSpPr>
        <p:spPr>
          <a:xfrm>
            <a:off x="960120" y="2913248"/>
            <a:ext cx="7223760" cy="704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3A5D"/>
              </a:buClr>
              <a:buSzPts val="1800"/>
              <a:buNone/>
              <a:defRPr sz="1800">
                <a:solidFill>
                  <a:srgbClr val="003A5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dt" idx="10"/>
          </p:nvPr>
        </p:nvSpPr>
        <p:spPr>
          <a:xfrm>
            <a:off x="628650" y="571072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ftr" idx="11"/>
          </p:nvPr>
        </p:nvSpPr>
        <p:spPr>
          <a:xfrm>
            <a:off x="3028950" y="571072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sldNum" idx="12"/>
          </p:nvPr>
        </p:nvSpPr>
        <p:spPr>
          <a:xfrm>
            <a:off x="6457950" y="571072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73" name="Google Shape;73;p25"/>
          <p:cNvPicPr preferRelativeResize="0"/>
          <p:nvPr/>
        </p:nvPicPr>
        <p:blipFill rotWithShape="1">
          <a:blip r:embed="rId2">
            <a:alphaModFix/>
          </a:blip>
          <a:srcRect l="-1" t="64836" r="44675" b="30579"/>
          <a:stretch/>
        </p:blipFill>
        <p:spPr>
          <a:xfrm>
            <a:off x="0" y="1239122"/>
            <a:ext cx="4472151" cy="51796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24284" y="937911"/>
            <a:ext cx="3459012" cy="67809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25"/>
          <p:cNvSpPr txBox="1"/>
          <p:nvPr/>
        </p:nvSpPr>
        <p:spPr>
          <a:xfrm>
            <a:off x="287698" y="4257925"/>
            <a:ext cx="245012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dirty="0">
                <a:solidFill>
                  <a:srgbClr val="E5554F"/>
                </a:solidFill>
                <a:latin typeface="Arial"/>
                <a:ea typeface="Arial"/>
                <a:cs typeface="Arial"/>
                <a:sym typeface="Arial"/>
              </a:rPr>
              <a:t>uschamber.com</a:t>
            </a:r>
            <a:endParaRPr dirty="0"/>
          </a:p>
        </p:txBody>
      </p:sp>
      <p:pic>
        <p:nvPicPr>
          <p:cNvPr id="76" name="Google Shape;76;p25"/>
          <p:cNvPicPr preferRelativeResize="0"/>
          <p:nvPr/>
        </p:nvPicPr>
        <p:blipFill rotWithShape="1">
          <a:blip r:embed="rId2">
            <a:alphaModFix/>
          </a:blip>
          <a:srcRect l="-1" t="64836" r="20749" b="29740"/>
          <a:stretch/>
        </p:blipFill>
        <p:spPr>
          <a:xfrm>
            <a:off x="2838674" y="4396424"/>
            <a:ext cx="6406179" cy="61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white background">
  <p:cSld name="Title and Content white background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6"/>
          <p:cNvSpPr txBox="1">
            <a:spLocks noGrp="1"/>
          </p:cNvSpPr>
          <p:nvPr>
            <p:ph type="title"/>
          </p:nvPr>
        </p:nvSpPr>
        <p:spPr>
          <a:xfrm>
            <a:off x="1183341" y="989600"/>
            <a:ext cx="6899955" cy="497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5D"/>
              </a:buClr>
              <a:buSzPts val="3200"/>
              <a:buFont typeface="Arial"/>
              <a:buNone/>
              <a:defRPr sz="3200" b="1">
                <a:solidFill>
                  <a:srgbClr val="003A5D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body" idx="1"/>
          </p:nvPr>
        </p:nvSpPr>
        <p:spPr>
          <a:xfrm>
            <a:off x="1183341" y="1710737"/>
            <a:ext cx="6899955" cy="3123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3A5D"/>
              </a:buClr>
              <a:buSzPts val="1600"/>
              <a:buChar char="•"/>
              <a:defRPr sz="1600">
                <a:solidFill>
                  <a:srgbClr val="003A5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0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3A5D"/>
              </a:buClr>
              <a:buSzPts val="1200"/>
              <a:buChar char="•"/>
              <a:defRPr sz="1200">
                <a:solidFill>
                  <a:srgbClr val="003A5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98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3A5D"/>
              </a:buClr>
              <a:buSzPts val="1100"/>
              <a:buChar char="•"/>
              <a:defRPr sz="1100">
                <a:solidFill>
                  <a:srgbClr val="003A5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952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3A5D"/>
              </a:buClr>
              <a:buSzPts val="1050"/>
              <a:buChar char="•"/>
              <a:defRPr sz="1050">
                <a:solidFill>
                  <a:srgbClr val="003A5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952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3A5D"/>
              </a:buClr>
              <a:buSzPts val="1050"/>
              <a:buChar char="•"/>
              <a:defRPr sz="1050">
                <a:solidFill>
                  <a:srgbClr val="003A5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dt" idx="10"/>
          </p:nvPr>
        </p:nvSpPr>
        <p:spPr>
          <a:xfrm>
            <a:off x="628650" y="527018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ftr" idx="11"/>
          </p:nvPr>
        </p:nvSpPr>
        <p:spPr>
          <a:xfrm>
            <a:off x="3028950" y="527018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sldNum" idx="12"/>
          </p:nvPr>
        </p:nvSpPr>
        <p:spPr>
          <a:xfrm>
            <a:off x="6457950" y="527018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3" name="Google Shape;83;p26"/>
          <p:cNvPicPr preferRelativeResize="0"/>
          <p:nvPr/>
        </p:nvPicPr>
        <p:blipFill rotWithShape="1">
          <a:blip r:embed="rId2">
            <a:alphaModFix/>
          </a:blip>
          <a:srcRect t="64836" b="30016"/>
          <a:stretch/>
        </p:blipFill>
        <p:spPr>
          <a:xfrm>
            <a:off x="0" y="791071"/>
            <a:ext cx="8083296" cy="58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26"/>
          <p:cNvPicPr preferRelativeResize="0"/>
          <p:nvPr/>
        </p:nvPicPr>
        <p:blipFill rotWithShape="1">
          <a:blip r:embed="rId3">
            <a:alphaModFix/>
          </a:blip>
          <a:srcRect l="24341" t="34211" b="39017"/>
          <a:stretch/>
        </p:blipFill>
        <p:spPr>
          <a:xfrm>
            <a:off x="1183341" y="-214369"/>
            <a:ext cx="1453929" cy="10085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6"/>
          <p:cNvSpPr txBox="1"/>
          <p:nvPr/>
        </p:nvSpPr>
        <p:spPr>
          <a:xfrm>
            <a:off x="6468035" y="-293650"/>
            <a:ext cx="1690968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i="0" dirty="0">
                <a:solidFill>
                  <a:srgbClr val="E5554F"/>
                </a:solidFill>
                <a:latin typeface="Arial"/>
                <a:ea typeface="Arial"/>
                <a:cs typeface="Arial"/>
                <a:sym typeface="Arial"/>
              </a:rPr>
              <a:t>uschamber.com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–Only branding" type="blank">
  <p:cSld name="Title–Only branding">
    <p:bg>
      <p:bgPr>
        <a:solidFill>
          <a:srgbClr val="003A5D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221992" y="2401060"/>
            <a:ext cx="5861304" cy="340249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22"/>
          <p:cNvSpPr txBox="1">
            <a:spLocks noGrp="1"/>
          </p:cNvSpPr>
          <p:nvPr>
            <p:ph type="dt" idx="10"/>
          </p:nvPr>
        </p:nvSpPr>
        <p:spPr>
          <a:xfrm>
            <a:off x="628650" y="527635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ftr" idx="11"/>
          </p:nvPr>
        </p:nvSpPr>
        <p:spPr>
          <a:xfrm>
            <a:off x="3028950" y="527635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sldNum" idx="12"/>
          </p:nvPr>
        </p:nvSpPr>
        <p:spPr>
          <a:xfrm>
            <a:off x="6457950" y="527635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48" name="Google Shape;48;p22"/>
          <p:cNvPicPr preferRelativeResize="0"/>
          <p:nvPr/>
        </p:nvPicPr>
        <p:blipFill rotWithShape="1">
          <a:blip r:embed="rId3">
            <a:alphaModFix/>
          </a:blip>
          <a:srcRect t="4211" b="7709"/>
          <a:stretch/>
        </p:blipFill>
        <p:spPr>
          <a:xfrm>
            <a:off x="2" y="2"/>
            <a:ext cx="8083309" cy="2216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22"/>
          <p:cNvPicPr preferRelativeResize="0"/>
          <p:nvPr/>
        </p:nvPicPr>
        <p:blipFill rotWithShape="1">
          <a:blip r:embed="rId4">
            <a:alphaModFix/>
          </a:blip>
          <a:srcRect t="64836" b="30016"/>
          <a:stretch/>
        </p:blipFill>
        <p:spPr>
          <a:xfrm>
            <a:off x="0" y="2216728"/>
            <a:ext cx="8083296" cy="58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308522" y="3489553"/>
            <a:ext cx="774774" cy="7747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814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–Opening title" type="title">
  <p:cSld name="Title–Opening title">
    <p:bg>
      <p:bgPr>
        <a:solidFill>
          <a:srgbClr val="003A5D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ctrTitle"/>
          </p:nvPr>
        </p:nvSpPr>
        <p:spPr>
          <a:xfrm>
            <a:off x="960120" y="2238589"/>
            <a:ext cx="7223760" cy="77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ubTitle" idx="1"/>
          </p:nvPr>
        </p:nvSpPr>
        <p:spPr>
          <a:xfrm>
            <a:off x="960120" y="3081337"/>
            <a:ext cx="7223760" cy="704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dt" idx="10"/>
          </p:nvPr>
        </p:nvSpPr>
        <p:spPr>
          <a:xfrm>
            <a:off x="628650" y="571072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ftr" idx="11"/>
          </p:nvPr>
        </p:nvSpPr>
        <p:spPr>
          <a:xfrm>
            <a:off x="3028950" y="571072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6457950" y="571072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19"/>
          <p:cNvPicPr preferRelativeResize="0"/>
          <p:nvPr/>
        </p:nvPicPr>
        <p:blipFill rotWithShape="1">
          <a:blip r:embed="rId2">
            <a:alphaModFix/>
          </a:blip>
          <a:srcRect t="4211" b="7709"/>
          <a:stretch/>
        </p:blipFill>
        <p:spPr>
          <a:xfrm>
            <a:off x="2" y="-6737"/>
            <a:ext cx="8083309" cy="14139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19"/>
          <p:cNvPicPr preferRelativeResize="0"/>
          <p:nvPr/>
        </p:nvPicPr>
        <p:blipFill rotWithShape="1">
          <a:blip r:embed="rId3">
            <a:alphaModFix/>
          </a:blip>
          <a:srcRect t="64836" b="30016"/>
          <a:stretch/>
        </p:blipFill>
        <p:spPr>
          <a:xfrm>
            <a:off x="0" y="1407211"/>
            <a:ext cx="8083296" cy="58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242816" y="1591256"/>
            <a:ext cx="3840480" cy="2229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370064" y="3944287"/>
            <a:ext cx="713232" cy="713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846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ctrTitle"/>
          </p:nvPr>
        </p:nvSpPr>
        <p:spPr>
          <a:xfrm>
            <a:off x="313899" y="2238589"/>
            <a:ext cx="7869981" cy="77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4800" b="0" dirty="0">
                <a:latin typeface="Calibri"/>
                <a:ea typeface="Calibri"/>
                <a:cs typeface="Calibri"/>
                <a:sym typeface="Calibri"/>
              </a:rPr>
              <a:t>Senate Phase 3 Relief Package</a:t>
            </a:r>
            <a:endParaRPr sz="4800" dirty="0"/>
          </a:p>
        </p:txBody>
      </p:sp>
      <p:sp>
        <p:nvSpPr>
          <p:cNvPr id="91" name="Google Shape;91;p1"/>
          <p:cNvSpPr txBox="1">
            <a:spLocks noGrp="1"/>
          </p:cNvSpPr>
          <p:nvPr>
            <p:ph type="subTitle" idx="1"/>
          </p:nvPr>
        </p:nvSpPr>
        <p:spPr>
          <a:xfrm>
            <a:off x="960120" y="3081337"/>
            <a:ext cx="7223760" cy="704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None/>
            </a:pPr>
            <a:r>
              <a:rPr lang="en-US" sz="2500" dirty="0">
                <a:latin typeface="Calibri"/>
                <a:ea typeface="Calibri"/>
                <a:cs typeface="Calibri"/>
                <a:sym typeface="Calibri"/>
              </a:rPr>
              <a:t>CHANGES </a:t>
            </a:r>
            <a:r>
              <a:rPr lang="en-US" sz="2500" dirty="0">
                <a:solidFill>
                  <a:srgbClr val="E5554F"/>
                </a:solidFill>
                <a:latin typeface="Calibri"/>
                <a:ea typeface="Calibri"/>
                <a:cs typeface="Calibri"/>
                <a:sym typeface="Calibri"/>
              </a:rPr>
              <a:t>|</a:t>
            </a:r>
            <a:r>
              <a:rPr lang="en-US" sz="2500" dirty="0">
                <a:latin typeface="Calibri"/>
                <a:ea typeface="Calibri"/>
                <a:cs typeface="Calibri"/>
                <a:sym typeface="Calibri"/>
              </a:rPr>
              <a:t> IMPLEMENTATION </a:t>
            </a:r>
            <a:r>
              <a:rPr lang="en-US" sz="2500" dirty="0">
                <a:solidFill>
                  <a:srgbClr val="E5554F"/>
                </a:solidFill>
                <a:latin typeface="Calibri"/>
                <a:ea typeface="Calibri"/>
                <a:cs typeface="Calibri"/>
                <a:sym typeface="Calibri"/>
              </a:rPr>
              <a:t>| </a:t>
            </a:r>
            <a:r>
              <a:rPr lang="en-US" sz="2500" dirty="0">
                <a:latin typeface="Calibri"/>
                <a:ea typeface="Calibri"/>
                <a:cs typeface="Calibri"/>
                <a:sym typeface="Calibri"/>
              </a:rPr>
              <a:t>OUTLOOK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211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3187" y="1618252"/>
            <a:ext cx="812358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chemeClr val="bg1"/>
                </a:solidFill>
                <a:latin typeface="Calibri" charset="0"/>
              </a:rPr>
              <a:t>$350 billion in loans for small businesses (&lt; 500 employees)</a:t>
            </a:r>
          </a:p>
          <a:p>
            <a:pPr marL="285750" indent="-285750"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Loans equal to the lesser of 2 ½ months of payroll or $10 million</a:t>
            </a:r>
          </a:p>
          <a:p>
            <a:pPr marL="285750" indent="-285750"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Loans convert to grants if used to maintain employees</a:t>
            </a:r>
          </a:p>
          <a:p>
            <a:pPr marL="285750" indent="-285750"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Loans by local and national lenders</a:t>
            </a:r>
          </a:p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chemeClr val="bg1"/>
                </a:solidFill>
                <a:latin typeface="Calibri" charset="0"/>
              </a:rPr>
              <a:t>Liquidity help through the tax code</a:t>
            </a:r>
          </a:p>
          <a:p>
            <a:pPr marL="285750" indent="-285750"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Delay for payment of employer payroll taxes</a:t>
            </a:r>
          </a:p>
          <a:p>
            <a:pPr marL="285750" indent="-285750"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Net operating loss</a:t>
            </a:r>
          </a:p>
          <a:p>
            <a:pPr marL="285750" indent="-285750"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Business interest deductibility</a:t>
            </a:r>
          </a:p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chemeClr val="bg1"/>
                </a:solidFill>
                <a:latin typeface="Calibri" charset="0"/>
              </a:rPr>
              <a:t>$425 billion for loans, loans guarantees, and support for the Federal Reserve</a:t>
            </a:r>
          </a:p>
          <a:p>
            <a:pPr marL="285750" indent="-285750"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Federal Reserve could leverage $400 billion to up to $4 trillion</a:t>
            </a:r>
          </a:p>
          <a:p>
            <a:pPr marL="285750" indent="-285750"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Separate programs for airlines and critical national security companies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13691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Senate Phase 3 Coronavirus Relief Package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3187" y="1741084"/>
            <a:ext cx="812358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Ban stock buybacks for the term of the gov’t assistance plus 1 year on any company receiving a government loan from the bill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Employment retention tied to federal loans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Extended Unemployment Insurance </a:t>
            </a:r>
            <a:r>
              <a:rPr lang="en-US" sz="1600">
                <a:solidFill>
                  <a:schemeClr val="bg1"/>
                </a:solidFill>
                <a:latin typeface="Calibri" charset="0"/>
              </a:rPr>
              <a:t>and increased </a:t>
            </a: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benefit of $600 per week for 4 months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$150 billion for a state, tribal, and local Coronavirus Relief fund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Additional $55 billion for healthcare system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$10 billion for SBA emergency grants of up to $10,000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Calibri" charset="0"/>
              </a:rPr>
              <a:t>Retention tax credit for employers keeping workers on the payroll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1505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Major Changes to Initial Senate Bill</a:t>
            </a:r>
          </a:p>
        </p:txBody>
      </p:sp>
    </p:spTree>
    <p:extLst>
      <p:ext uri="{BB962C8B-B14F-4D97-AF65-F5344CB8AC3E}">
        <p14:creationId xmlns:p14="http://schemas.microsoft.com/office/powerpoint/2010/main" val="1412533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3187" y="1782028"/>
            <a:ext cx="812358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Calibri" charset="0"/>
              </a:rPr>
              <a:t>Designation of lenders for small business loans / grants 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Calibri" charset="0"/>
              </a:rPr>
              <a:t>Creation of a Federal Reserve credit facility 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Calibri" charset="0"/>
              </a:rPr>
              <a:t>Definition of key terms like “U.S. business” and terms for loans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1505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Implementing Phase 3</a:t>
            </a:r>
          </a:p>
        </p:txBody>
      </p:sp>
    </p:spTree>
    <p:extLst>
      <p:ext uri="{BB962C8B-B14F-4D97-AF65-F5344CB8AC3E}">
        <p14:creationId xmlns:p14="http://schemas.microsoft.com/office/powerpoint/2010/main" val="128579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3187" y="1782028"/>
            <a:ext cx="812358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Calibri" charset="0"/>
              </a:rPr>
              <a:t>Focus on administrative actions</a:t>
            </a:r>
          </a:p>
          <a:p>
            <a:pPr marL="285750" indent="-285750">
              <a:lnSpc>
                <a:spcPct val="150000"/>
              </a:lnSpc>
              <a:buClr>
                <a:srgbClr val="FA4251"/>
              </a:buClr>
              <a:buFont typeface="Arial" charset="0"/>
              <a:buChar char="•"/>
            </a:pPr>
            <a:r>
              <a:rPr lang="en-US" sz="1800" dirty="0">
                <a:solidFill>
                  <a:schemeClr val="bg1"/>
                </a:solidFill>
                <a:latin typeface="Calibri" charset="0"/>
              </a:rPr>
              <a:t>A “Phase 4” bill will be slower and more partisan – and it will likely be driven by currently unforeseen needs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1505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What’s next?</a:t>
            </a:r>
          </a:p>
        </p:txBody>
      </p:sp>
    </p:spTree>
    <p:extLst>
      <p:ext uri="{BB962C8B-B14F-4D97-AF65-F5344CB8AC3E}">
        <p14:creationId xmlns:p14="http://schemas.microsoft.com/office/powerpoint/2010/main" val="1288693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2303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043C1C95BA4F4686EEABDD0D1E9525" ma:contentTypeVersion="5" ma:contentTypeDescription="Create a new document." ma:contentTypeScope="" ma:versionID="8a774c03c2cea4b75f135e78f3d8effa">
  <xsd:schema xmlns:xsd="http://www.w3.org/2001/XMLSchema" xmlns:xs="http://www.w3.org/2001/XMLSchema" xmlns:p="http://schemas.microsoft.com/office/2006/metadata/properties" xmlns:ns3="6e33e75c-50be-4abb-9672-56d9f35a3f63" xmlns:ns4="31e6c30e-abd6-48e8-917e-3920e88d4412" targetNamespace="http://schemas.microsoft.com/office/2006/metadata/properties" ma:root="true" ma:fieldsID="75f12cd6ab3502cbf8849b465de9f29f" ns3:_="" ns4:_="">
    <xsd:import namespace="6e33e75c-50be-4abb-9672-56d9f35a3f63"/>
    <xsd:import namespace="31e6c30e-abd6-48e8-917e-3920e88d441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3e75c-50be-4abb-9672-56d9f35a3f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e6c30e-abd6-48e8-917e-3920e88d44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3046B4-72AD-4E3E-895C-3BE05C4DCD6C}">
  <ds:schemaRefs>
    <ds:schemaRef ds:uri="http://schemas.openxmlformats.org/package/2006/metadata/core-properties"/>
    <ds:schemaRef ds:uri="http://purl.org/dc/terms/"/>
    <ds:schemaRef ds:uri="31e6c30e-abd6-48e8-917e-3920e88d4412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elements/1.1/"/>
    <ds:schemaRef ds:uri="6e33e75c-50be-4abb-9672-56d9f35a3f63"/>
    <ds:schemaRef ds:uri="http://purl.org/dc/dcmitype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7CDDAAC-4345-49D5-A379-6E25223140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BFE519-852D-4F06-9939-86BE861504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33e75c-50be-4abb-9672-56d9f35a3f63"/>
    <ds:schemaRef ds:uri="31e6c30e-abd6-48e8-917e-3920e88d44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274</Words>
  <Application>Microsoft Office PowerPoint</Application>
  <PresentationFormat>On-screen Show (16:9)</PresentationFormat>
  <Paragraphs>30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Senate Phase 3 Relief Package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Communications Division</dc:title>
  <dc:creator>Microsoft Office User</dc:creator>
  <cp:lastModifiedBy>Executive Director</cp:lastModifiedBy>
  <cp:revision>16</cp:revision>
  <cp:lastPrinted>2020-03-24T16:20:40Z</cp:lastPrinted>
  <dcterms:created xsi:type="dcterms:W3CDTF">2018-03-05T15:36:26Z</dcterms:created>
  <dcterms:modified xsi:type="dcterms:W3CDTF">2020-03-27T23:16:54Z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0x01010082043C1C95BA4F4686EEABDD0D1E9525</vt:lpwstr>
  </property>
</Properties>
</file>